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</p:sldMasterIdLst>
  <p:notesMasterIdLst>
    <p:notesMasterId r:id="rId2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72" r:id="rId11"/>
    <p:sldId id="267" r:id="rId12"/>
    <p:sldId id="273" r:id="rId13"/>
    <p:sldId id="268" r:id="rId14"/>
    <p:sldId id="269" r:id="rId15"/>
    <p:sldId id="274" r:id="rId16"/>
    <p:sldId id="275" r:id="rId17"/>
    <p:sldId id="270" r:id="rId18"/>
    <p:sldId id="271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4622" autoAdjust="0"/>
  </p:normalViewPr>
  <p:slideViewPr>
    <p:cSldViewPr>
      <p:cViewPr varScale="1">
        <p:scale>
          <a:sx n="74" d="100"/>
          <a:sy n="74" d="100"/>
        </p:scale>
        <p:origin x="-73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0A2310-71F1-4290-91E0-9F50E8F25886}" type="doc">
      <dgm:prSet loTypeId="urn:microsoft.com/office/officeart/2005/8/layout/venn2" loCatId="relationship" qsTypeId="urn:microsoft.com/office/officeart/2005/8/quickstyle/3d5" qsCatId="3D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3E5212D3-3758-4DCF-919E-CCF83BAA2C33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Конструирование</a:t>
          </a:r>
          <a:endParaRPr lang="ru-RU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0841F96-3D9A-42EE-B242-9C8CC9A9E946}" type="parTrans" cxnId="{DAF613AE-D260-4418-AFDF-39EF4B43ABDC}">
      <dgm:prSet/>
      <dgm:spPr/>
      <dgm:t>
        <a:bodyPr/>
        <a:lstStyle/>
        <a:p>
          <a:endParaRPr lang="ru-RU"/>
        </a:p>
      </dgm:t>
    </dgm:pt>
    <dgm:pt modelId="{C8C273CA-A406-469F-AF9B-96E28906C6FB}" type="sibTrans" cxnId="{DAF613AE-D260-4418-AFDF-39EF4B43ABDC}">
      <dgm:prSet/>
      <dgm:spPr/>
      <dgm:t>
        <a:bodyPr/>
        <a:lstStyle/>
        <a:p>
          <a:endParaRPr lang="ru-RU"/>
        </a:p>
      </dgm:t>
    </dgm:pt>
    <dgm:pt modelId="{A48136D6-9B73-495E-A98C-D7C2A9AE4988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Проектирование</a:t>
          </a:r>
          <a:r>
            <a:rPr lang="ru-RU" sz="1600" dirty="0" smtClean="0"/>
            <a:t> </a:t>
          </a:r>
          <a:endParaRPr lang="ru-RU" sz="1600" dirty="0"/>
        </a:p>
      </dgm:t>
    </dgm:pt>
    <dgm:pt modelId="{C196E972-BDD4-4B73-A7BF-894FFBE9BF0E}" type="parTrans" cxnId="{52993153-56AD-4B36-BF51-9F341750FAE1}">
      <dgm:prSet/>
      <dgm:spPr/>
      <dgm:t>
        <a:bodyPr/>
        <a:lstStyle/>
        <a:p>
          <a:endParaRPr lang="ru-RU"/>
        </a:p>
      </dgm:t>
    </dgm:pt>
    <dgm:pt modelId="{02FAB3C0-F782-442E-936C-96B5957F5E3A}" type="sibTrans" cxnId="{52993153-56AD-4B36-BF51-9F341750FAE1}">
      <dgm:prSet/>
      <dgm:spPr/>
      <dgm:t>
        <a:bodyPr/>
        <a:lstStyle/>
        <a:p>
          <a:endParaRPr lang="ru-RU"/>
        </a:p>
      </dgm:t>
    </dgm:pt>
    <dgm:pt modelId="{202A6F1D-5F44-4481-AB30-302366CC2F95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Моделирование</a:t>
          </a:r>
          <a:endParaRPr lang="ru-RU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B6543F2-4E03-49D3-B8AF-F5E270E923A7}" type="parTrans" cxnId="{29639F5F-2F52-4733-8FB4-A7253414A653}">
      <dgm:prSet/>
      <dgm:spPr/>
      <dgm:t>
        <a:bodyPr/>
        <a:lstStyle/>
        <a:p>
          <a:endParaRPr lang="ru-RU"/>
        </a:p>
      </dgm:t>
    </dgm:pt>
    <dgm:pt modelId="{5F4692A2-04D2-4C9A-B425-879A04A389AE}" type="sibTrans" cxnId="{29639F5F-2F52-4733-8FB4-A7253414A653}">
      <dgm:prSet/>
      <dgm:spPr/>
      <dgm:t>
        <a:bodyPr/>
        <a:lstStyle/>
        <a:p>
          <a:endParaRPr lang="ru-RU"/>
        </a:p>
      </dgm:t>
    </dgm:pt>
    <dgm:pt modelId="{1FBE4A98-7E89-4CA7-9B70-8905A75F3BCE}">
      <dgm:prSet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Подготовка</a:t>
          </a:r>
        </a:p>
        <a:p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к</a:t>
          </a:r>
        </a:p>
        <a:p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уроку</a:t>
          </a:r>
        </a:p>
      </dgm:t>
    </dgm:pt>
    <dgm:pt modelId="{0E88C2CF-9669-4DC8-B54D-782D99CF1A76}" type="parTrans" cxnId="{C081E101-E18F-4AD1-A9AD-1FAD17D9029E}">
      <dgm:prSet/>
      <dgm:spPr/>
      <dgm:t>
        <a:bodyPr/>
        <a:lstStyle/>
        <a:p>
          <a:endParaRPr lang="ru-RU"/>
        </a:p>
      </dgm:t>
    </dgm:pt>
    <dgm:pt modelId="{4B3FD7B7-A524-4A53-A1BE-9499610BA05D}" type="sibTrans" cxnId="{C081E101-E18F-4AD1-A9AD-1FAD17D9029E}">
      <dgm:prSet/>
      <dgm:spPr/>
      <dgm:t>
        <a:bodyPr/>
        <a:lstStyle/>
        <a:p>
          <a:endParaRPr lang="ru-RU"/>
        </a:p>
      </dgm:t>
    </dgm:pt>
    <dgm:pt modelId="{C7358866-E88A-43FC-A3CD-C27F28E939DA}" type="pres">
      <dgm:prSet presAssocID="{FC0A2310-71F1-4290-91E0-9F50E8F25886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5EF27AA-0C27-4F6C-944E-21689F158EBD}" type="pres">
      <dgm:prSet presAssocID="{FC0A2310-71F1-4290-91E0-9F50E8F25886}" presName="comp1" presStyleCnt="0"/>
      <dgm:spPr/>
      <dgm:t>
        <a:bodyPr/>
        <a:lstStyle/>
        <a:p>
          <a:endParaRPr lang="ru-RU"/>
        </a:p>
      </dgm:t>
    </dgm:pt>
    <dgm:pt modelId="{82631CFC-C74F-4A94-8195-DF852C4EA314}" type="pres">
      <dgm:prSet presAssocID="{FC0A2310-71F1-4290-91E0-9F50E8F25886}" presName="circle1" presStyleLbl="node1" presStyleIdx="0" presStyleCnt="4" custScaleX="147383" custScaleY="88372" custLinFactNeighborX="-5642" custLinFactNeighborY="8871"/>
      <dgm:spPr/>
      <dgm:t>
        <a:bodyPr/>
        <a:lstStyle/>
        <a:p>
          <a:endParaRPr lang="ru-RU"/>
        </a:p>
      </dgm:t>
    </dgm:pt>
    <dgm:pt modelId="{DDDEE0C0-3545-4148-BFD9-8B5161DDD952}" type="pres">
      <dgm:prSet presAssocID="{FC0A2310-71F1-4290-91E0-9F50E8F25886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31B792-913B-41CA-A0C3-4A4ABF1AF9F4}" type="pres">
      <dgm:prSet presAssocID="{FC0A2310-71F1-4290-91E0-9F50E8F25886}" presName="comp2" presStyleCnt="0"/>
      <dgm:spPr/>
      <dgm:t>
        <a:bodyPr/>
        <a:lstStyle/>
        <a:p>
          <a:endParaRPr lang="ru-RU"/>
        </a:p>
      </dgm:t>
    </dgm:pt>
    <dgm:pt modelId="{0BD58130-8E74-43B6-928E-98978FE7C8D9}" type="pres">
      <dgm:prSet presAssocID="{FC0A2310-71F1-4290-91E0-9F50E8F25886}" presName="circle2" presStyleLbl="node1" presStyleIdx="1" presStyleCnt="4" custScaleX="159884" custScaleY="83322" custLinFactNeighborX="-752" custLinFactNeighborY="18091"/>
      <dgm:spPr/>
      <dgm:t>
        <a:bodyPr/>
        <a:lstStyle/>
        <a:p>
          <a:endParaRPr lang="ru-RU"/>
        </a:p>
      </dgm:t>
    </dgm:pt>
    <dgm:pt modelId="{32CF07CE-81EA-49BD-8485-453A23B3C4B9}" type="pres">
      <dgm:prSet presAssocID="{FC0A2310-71F1-4290-91E0-9F50E8F25886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98A2EB-5635-41FC-BDDB-3F8821818C1D}" type="pres">
      <dgm:prSet presAssocID="{FC0A2310-71F1-4290-91E0-9F50E8F25886}" presName="comp3" presStyleCnt="0"/>
      <dgm:spPr/>
      <dgm:t>
        <a:bodyPr/>
        <a:lstStyle/>
        <a:p>
          <a:endParaRPr lang="ru-RU"/>
        </a:p>
      </dgm:t>
    </dgm:pt>
    <dgm:pt modelId="{89474801-13C1-419D-BC8F-15CFD59E7812}" type="pres">
      <dgm:prSet presAssocID="{FC0A2310-71F1-4290-91E0-9F50E8F25886}" presName="circle3" presStyleLbl="node1" presStyleIdx="2" presStyleCnt="4" custScaleX="170543" custScaleY="76562" custLinFactNeighborX="1588" custLinFactNeighborY="11035"/>
      <dgm:spPr/>
      <dgm:t>
        <a:bodyPr/>
        <a:lstStyle/>
        <a:p>
          <a:endParaRPr lang="ru-RU"/>
        </a:p>
      </dgm:t>
    </dgm:pt>
    <dgm:pt modelId="{2B08E403-4724-473F-9803-3E29B9C49C04}" type="pres">
      <dgm:prSet presAssocID="{FC0A2310-71F1-4290-91E0-9F50E8F25886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3033DD-CE37-49E1-A8E8-67411F2CF9B6}" type="pres">
      <dgm:prSet presAssocID="{FC0A2310-71F1-4290-91E0-9F50E8F25886}" presName="comp4" presStyleCnt="0"/>
      <dgm:spPr/>
      <dgm:t>
        <a:bodyPr/>
        <a:lstStyle/>
        <a:p>
          <a:endParaRPr lang="ru-RU"/>
        </a:p>
      </dgm:t>
    </dgm:pt>
    <dgm:pt modelId="{46F9023B-C9B5-44EA-A84E-5CA233FC0F68}" type="pres">
      <dgm:prSet presAssocID="{FC0A2310-71F1-4290-91E0-9F50E8F25886}" presName="circle4" presStyleLbl="node1" presStyleIdx="3" presStyleCnt="4" custScaleX="127907" custScaleY="71044" custLinFactNeighborX="1881" custLinFactNeighborY="13794"/>
      <dgm:spPr/>
      <dgm:t>
        <a:bodyPr/>
        <a:lstStyle/>
        <a:p>
          <a:endParaRPr lang="ru-RU"/>
        </a:p>
      </dgm:t>
    </dgm:pt>
    <dgm:pt modelId="{66815E95-C0C0-4D51-AE16-31D96EAA1C37}" type="pres">
      <dgm:prSet presAssocID="{FC0A2310-71F1-4290-91E0-9F50E8F25886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EB111E-A0E6-41C9-B103-9FEAAEEB4CD4}" type="presOf" srcId="{202A6F1D-5F44-4481-AB30-302366CC2F95}" destId="{2B08E403-4724-473F-9803-3E29B9C49C04}" srcOrd="1" destOrd="0" presId="urn:microsoft.com/office/officeart/2005/8/layout/venn2"/>
    <dgm:cxn modelId="{F00E67AA-5CF1-48B2-8FD7-07113C4E9242}" type="presOf" srcId="{1FBE4A98-7E89-4CA7-9B70-8905A75F3BCE}" destId="{66815E95-C0C0-4D51-AE16-31D96EAA1C37}" srcOrd="1" destOrd="0" presId="urn:microsoft.com/office/officeart/2005/8/layout/venn2"/>
    <dgm:cxn modelId="{52993153-56AD-4B36-BF51-9F341750FAE1}" srcId="{FC0A2310-71F1-4290-91E0-9F50E8F25886}" destId="{A48136D6-9B73-495E-A98C-D7C2A9AE4988}" srcOrd="1" destOrd="0" parTransId="{C196E972-BDD4-4B73-A7BF-894FFBE9BF0E}" sibTransId="{02FAB3C0-F782-442E-936C-96B5957F5E3A}"/>
    <dgm:cxn modelId="{C7A9504C-33DD-4737-9FEE-D0BBB56132A9}" type="presOf" srcId="{A48136D6-9B73-495E-A98C-D7C2A9AE4988}" destId="{0BD58130-8E74-43B6-928E-98978FE7C8D9}" srcOrd="0" destOrd="0" presId="urn:microsoft.com/office/officeart/2005/8/layout/venn2"/>
    <dgm:cxn modelId="{99A171D8-1284-4830-B097-C1F289114E33}" type="presOf" srcId="{3E5212D3-3758-4DCF-919E-CCF83BAA2C33}" destId="{82631CFC-C74F-4A94-8195-DF852C4EA314}" srcOrd="0" destOrd="0" presId="urn:microsoft.com/office/officeart/2005/8/layout/venn2"/>
    <dgm:cxn modelId="{98CA9DA9-8E13-44C4-9DF3-8A21BD2799EA}" type="presOf" srcId="{FC0A2310-71F1-4290-91E0-9F50E8F25886}" destId="{C7358866-E88A-43FC-A3CD-C27F28E939DA}" srcOrd="0" destOrd="0" presId="urn:microsoft.com/office/officeart/2005/8/layout/venn2"/>
    <dgm:cxn modelId="{FD5941C3-383A-44FC-81F1-391BE65A7E97}" type="presOf" srcId="{1FBE4A98-7E89-4CA7-9B70-8905A75F3BCE}" destId="{46F9023B-C9B5-44EA-A84E-5CA233FC0F68}" srcOrd="0" destOrd="0" presId="urn:microsoft.com/office/officeart/2005/8/layout/venn2"/>
    <dgm:cxn modelId="{C081E101-E18F-4AD1-A9AD-1FAD17D9029E}" srcId="{FC0A2310-71F1-4290-91E0-9F50E8F25886}" destId="{1FBE4A98-7E89-4CA7-9B70-8905A75F3BCE}" srcOrd="3" destOrd="0" parTransId="{0E88C2CF-9669-4DC8-B54D-782D99CF1A76}" sibTransId="{4B3FD7B7-A524-4A53-A1BE-9499610BA05D}"/>
    <dgm:cxn modelId="{29639F5F-2F52-4733-8FB4-A7253414A653}" srcId="{FC0A2310-71F1-4290-91E0-9F50E8F25886}" destId="{202A6F1D-5F44-4481-AB30-302366CC2F95}" srcOrd="2" destOrd="0" parTransId="{EB6543F2-4E03-49D3-B8AF-F5E270E923A7}" sibTransId="{5F4692A2-04D2-4C9A-B425-879A04A389AE}"/>
    <dgm:cxn modelId="{33AA6A37-94BA-4EC1-AB70-91955AA120F5}" type="presOf" srcId="{A48136D6-9B73-495E-A98C-D7C2A9AE4988}" destId="{32CF07CE-81EA-49BD-8485-453A23B3C4B9}" srcOrd="1" destOrd="0" presId="urn:microsoft.com/office/officeart/2005/8/layout/venn2"/>
    <dgm:cxn modelId="{8ED52BB7-0C7A-4AF5-9C3E-3F270D73156E}" type="presOf" srcId="{202A6F1D-5F44-4481-AB30-302366CC2F95}" destId="{89474801-13C1-419D-BC8F-15CFD59E7812}" srcOrd="0" destOrd="0" presId="urn:microsoft.com/office/officeart/2005/8/layout/venn2"/>
    <dgm:cxn modelId="{F9692EE0-C391-4668-A79B-186ECD088628}" type="presOf" srcId="{3E5212D3-3758-4DCF-919E-CCF83BAA2C33}" destId="{DDDEE0C0-3545-4148-BFD9-8B5161DDD952}" srcOrd="1" destOrd="0" presId="urn:microsoft.com/office/officeart/2005/8/layout/venn2"/>
    <dgm:cxn modelId="{DAF613AE-D260-4418-AFDF-39EF4B43ABDC}" srcId="{FC0A2310-71F1-4290-91E0-9F50E8F25886}" destId="{3E5212D3-3758-4DCF-919E-CCF83BAA2C33}" srcOrd="0" destOrd="0" parTransId="{C0841F96-3D9A-42EE-B242-9C8CC9A9E946}" sibTransId="{C8C273CA-A406-469F-AF9B-96E28906C6FB}"/>
    <dgm:cxn modelId="{E969A841-9A79-4F98-87CF-6C6117078489}" type="presParOf" srcId="{C7358866-E88A-43FC-A3CD-C27F28E939DA}" destId="{C5EF27AA-0C27-4F6C-944E-21689F158EBD}" srcOrd="0" destOrd="0" presId="urn:microsoft.com/office/officeart/2005/8/layout/venn2"/>
    <dgm:cxn modelId="{0D2D574C-0560-4618-8585-2AC1C2558FF5}" type="presParOf" srcId="{C5EF27AA-0C27-4F6C-944E-21689F158EBD}" destId="{82631CFC-C74F-4A94-8195-DF852C4EA314}" srcOrd="0" destOrd="0" presId="urn:microsoft.com/office/officeart/2005/8/layout/venn2"/>
    <dgm:cxn modelId="{B7D27878-751B-4BCA-B713-E0EA50BD7E92}" type="presParOf" srcId="{C5EF27AA-0C27-4F6C-944E-21689F158EBD}" destId="{DDDEE0C0-3545-4148-BFD9-8B5161DDD952}" srcOrd="1" destOrd="0" presId="urn:microsoft.com/office/officeart/2005/8/layout/venn2"/>
    <dgm:cxn modelId="{9BDEF9B1-497E-4DAB-BE86-C271FE1E0C59}" type="presParOf" srcId="{C7358866-E88A-43FC-A3CD-C27F28E939DA}" destId="{5831B792-913B-41CA-A0C3-4A4ABF1AF9F4}" srcOrd="1" destOrd="0" presId="urn:microsoft.com/office/officeart/2005/8/layout/venn2"/>
    <dgm:cxn modelId="{865FE9B7-8618-4FB0-8CB9-0A35A7B084E4}" type="presParOf" srcId="{5831B792-913B-41CA-A0C3-4A4ABF1AF9F4}" destId="{0BD58130-8E74-43B6-928E-98978FE7C8D9}" srcOrd="0" destOrd="0" presId="urn:microsoft.com/office/officeart/2005/8/layout/venn2"/>
    <dgm:cxn modelId="{5B9EFB8F-914F-499C-8DC3-A2BB2E8D57DA}" type="presParOf" srcId="{5831B792-913B-41CA-A0C3-4A4ABF1AF9F4}" destId="{32CF07CE-81EA-49BD-8485-453A23B3C4B9}" srcOrd="1" destOrd="0" presId="urn:microsoft.com/office/officeart/2005/8/layout/venn2"/>
    <dgm:cxn modelId="{887485E5-6581-41FE-8F81-0AF1E4B04C5A}" type="presParOf" srcId="{C7358866-E88A-43FC-A3CD-C27F28E939DA}" destId="{4998A2EB-5635-41FC-BDDB-3F8821818C1D}" srcOrd="2" destOrd="0" presId="urn:microsoft.com/office/officeart/2005/8/layout/venn2"/>
    <dgm:cxn modelId="{96C4862B-AE9C-4637-91AF-C5CE615F154D}" type="presParOf" srcId="{4998A2EB-5635-41FC-BDDB-3F8821818C1D}" destId="{89474801-13C1-419D-BC8F-15CFD59E7812}" srcOrd="0" destOrd="0" presId="urn:microsoft.com/office/officeart/2005/8/layout/venn2"/>
    <dgm:cxn modelId="{107483A3-F559-478C-B006-8FC68A15E317}" type="presParOf" srcId="{4998A2EB-5635-41FC-BDDB-3F8821818C1D}" destId="{2B08E403-4724-473F-9803-3E29B9C49C04}" srcOrd="1" destOrd="0" presId="urn:microsoft.com/office/officeart/2005/8/layout/venn2"/>
    <dgm:cxn modelId="{6B374394-266D-475B-BA2E-4837428DC611}" type="presParOf" srcId="{C7358866-E88A-43FC-A3CD-C27F28E939DA}" destId="{373033DD-CE37-49E1-A8E8-67411F2CF9B6}" srcOrd="3" destOrd="0" presId="urn:microsoft.com/office/officeart/2005/8/layout/venn2"/>
    <dgm:cxn modelId="{7238E79F-0378-4C60-8E1E-C65028082605}" type="presParOf" srcId="{373033DD-CE37-49E1-A8E8-67411F2CF9B6}" destId="{46F9023B-C9B5-44EA-A84E-5CA233FC0F68}" srcOrd="0" destOrd="0" presId="urn:microsoft.com/office/officeart/2005/8/layout/venn2"/>
    <dgm:cxn modelId="{C1D2D4BB-2809-4A77-8F8C-F88BD0DC1230}" type="presParOf" srcId="{373033DD-CE37-49E1-A8E8-67411F2CF9B6}" destId="{66815E95-C0C0-4D51-AE16-31D96EAA1C37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BAA982D-6C9E-4698-90C1-58E556FCEFEC}" type="datetimeFigureOut">
              <a:rPr lang="ru-RU"/>
              <a:pPr>
                <a:defRPr/>
              </a:pPr>
              <a:t>16.06.2015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8E2615F-F69A-4922-8050-D856CE2719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867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86D863-D825-4602-BE74-EC6EDC1A76F6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21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94211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94212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9421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94214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4215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4216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4217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4218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4219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4220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4221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4222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4223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94224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7B11E02-CC8E-432C-A382-CB53D7B26ED3}" type="datetimeFigureOut">
              <a:rPr lang="ru-RU"/>
              <a:pPr/>
              <a:t>16.06.2015</a:t>
            </a:fld>
            <a:endParaRPr lang="ru-RU"/>
          </a:p>
        </p:txBody>
      </p:sp>
      <p:sp>
        <p:nvSpPr>
          <p:cNvPr id="94225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4226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60620F0-4E5D-4C85-A81E-3B724912BAC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422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9422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F01DC84-D147-4F70-86F3-28F7ABB0A1E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6B28197-5DAD-4964-ABCF-C0F4B676FADD}" type="datetimeFigureOut">
              <a:rPr lang="ru-RU"/>
              <a:pPr/>
              <a:t>16.06.2015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70C9B2C-8E9E-4CFC-AC5D-0B1631133B1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00F7899-2F30-47A4-B828-19AE3FE2E1A7}" type="datetimeFigureOut">
              <a:rPr lang="ru-RU"/>
              <a:pPr/>
              <a:t>16.06.2015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ECF6ED3-5E5C-4526-918D-D7700696990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4DEDC0CF-130E-4880-8AE1-B674F0E414A8}" type="datetimeFigureOut">
              <a:rPr lang="ru-RU"/>
              <a:pPr/>
              <a:t>16.06.2015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40E252-3027-40BC-905A-81AECD1B531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F752C34E-163D-4392-8F0B-F4D3C42B2BAC}" type="datetimeFigureOut">
              <a:rPr lang="ru-RU"/>
              <a:pPr/>
              <a:t>16.06.2015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E056E37-9E43-4DC6-A64A-CB78A9D6E09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9FAD66F-8B79-4283-AE71-CA5EA5DEC999}" type="datetimeFigureOut">
              <a:rPr lang="ru-RU"/>
              <a:pPr/>
              <a:t>16.06.2015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5BB95A2-92D2-4229-A7CC-58B4ADDD3CF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2F4D8445-B262-4072-99C5-A3790B39EC71}" type="datetimeFigureOut">
              <a:rPr lang="ru-RU"/>
              <a:pPr/>
              <a:t>16.06.2015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9EA95E0-0FDE-49BA-8198-D9E72E61F3D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EF6DAA6-4232-4B50-8678-C7FFD08F1816}" type="datetimeFigureOut">
              <a:rPr lang="ru-RU"/>
              <a:pPr/>
              <a:t>16.06.2015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FB398EB-3AF5-45F7-86A6-2E12AFED29B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7B3636D-30D6-4CFB-B9DD-D29287CD9BFD}" type="datetimeFigureOut">
              <a:rPr lang="ru-RU"/>
              <a:pPr/>
              <a:t>16.06.2015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9DA7E0-2187-4FE5-9E6C-5C4524D418E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5842CA8-FB9D-460C-B813-0610CF5FF2BE}" type="datetimeFigureOut">
              <a:rPr lang="ru-RU"/>
              <a:pPr/>
              <a:t>16.06.2015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7B90FF6-5A1F-4F6C-A4DE-D5A8002118F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F8BE024-9FDE-46D3-A334-E5A61E6DD0BA}" type="datetimeFigureOut">
              <a:rPr lang="ru-RU"/>
              <a:pPr/>
              <a:t>16.06.2015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A35711E8-9692-48F1-8029-17B8727C6AB4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9318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9318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9319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9319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1800">
                <a:solidFill>
                  <a:schemeClr val="hlink"/>
                </a:solidFill>
              </a:endParaRPr>
            </a:p>
          </p:txBody>
        </p:sp>
        <p:sp>
          <p:nvSpPr>
            <p:cNvPr id="9319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1800">
                <a:solidFill>
                  <a:schemeClr val="hlink"/>
                </a:solidFill>
              </a:endParaRPr>
            </a:p>
          </p:txBody>
        </p:sp>
        <p:sp>
          <p:nvSpPr>
            <p:cNvPr id="9319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1800">
                <a:solidFill>
                  <a:schemeClr val="accent2"/>
                </a:solidFill>
              </a:endParaRPr>
            </a:p>
          </p:txBody>
        </p:sp>
        <p:sp>
          <p:nvSpPr>
            <p:cNvPr id="9319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1800">
                <a:solidFill>
                  <a:schemeClr val="hlink"/>
                </a:solidFill>
              </a:endParaRPr>
            </a:p>
          </p:txBody>
        </p:sp>
        <p:sp>
          <p:nvSpPr>
            <p:cNvPr id="9319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9319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1800">
                <a:solidFill>
                  <a:schemeClr val="accent2"/>
                </a:solidFill>
              </a:endParaRPr>
            </a:p>
          </p:txBody>
        </p:sp>
        <p:sp>
          <p:nvSpPr>
            <p:cNvPr id="9319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9319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319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320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654E899F-BDE3-495A-91E8-14D7863CF496}" type="datetimeFigureOut">
              <a:rPr lang="ru-RU"/>
              <a:pPr/>
              <a:t>16.06.2015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ransition spd="med">
    <p:diamond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619250" y="476250"/>
            <a:ext cx="6257925" cy="792163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1900" b="1">
                <a:latin typeface="Arial Unicode MS" pitchFamily="34" charset="-128"/>
              </a:rPr>
              <a:t>Муниципальное бюджетное общеобразовательное учреждение</a:t>
            </a:r>
            <a:r>
              <a:rPr lang="ru-RU" sz="1900" b="1"/>
              <a:t> №10</a:t>
            </a:r>
            <a:r>
              <a:rPr lang="ru-RU" sz="1900" b="1">
                <a:latin typeface="Arial Unicode MS" pitchFamily="34" charset="-128"/>
              </a:rPr>
              <a:t> </a:t>
            </a:r>
            <a:r>
              <a:rPr lang="ru-RU" sz="1900" b="1"/>
              <a:t>г.Керчь</a:t>
            </a:r>
          </a:p>
        </p:txBody>
      </p:sp>
      <p:pic>
        <p:nvPicPr>
          <p:cNvPr id="74754" name="Picture 2" descr="http://bookcube.ru/uploads/taginator/Feb-2013/kak-napisat-plan-raboty-na-fevral-tema-zima-po-fg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450" y="194990"/>
            <a:ext cx="1613602" cy="2160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4213" y="2133600"/>
            <a:ext cx="7772400" cy="1470025"/>
          </a:xfrm>
        </p:spPr>
        <p:txBody>
          <a:bodyPr>
            <a:normAutofit/>
          </a:bodyPr>
          <a:lstStyle/>
          <a:p>
            <a:r>
              <a:rPr lang="ru-RU" sz="4600" b="1">
                <a:solidFill>
                  <a:srgbClr val="000099"/>
                </a:solidFill>
                <a:latin typeface="Arial Black" pitchFamily="34" charset="0"/>
              </a:rPr>
              <a:t>    Структура поурочного                 планирования  в  рамках     ФГОС</a:t>
            </a:r>
          </a:p>
        </p:txBody>
      </p:sp>
      <p:sp>
        <p:nvSpPr>
          <p:cNvPr id="15364" name="Подзаголовок 2"/>
          <p:cNvSpPr txBox="1">
            <a:spLocks/>
          </p:cNvSpPr>
          <p:nvPr/>
        </p:nvSpPr>
        <p:spPr bwMode="auto">
          <a:xfrm>
            <a:off x="2268538" y="4941888"/>
            <a:ext cx="640080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Bef>
                <a:spcPct val="20000"/>
              </a:spcBef>
              <a:buFont typeface="Arial" charset="0"/>
              <a:buNone/>
            </a:pPr>
            <a:r>
              <a:rPr lang="ru-RU" sz="1400" b="1">
                <a:latin typeface="Calibri" pitchFamily="34" charset="0"/>
              </a:rPr>
              <a:t>Выступление </a:t>
            </a:r>
          </a:p>
          <a:p>
            <a:pPr algn="r">
              <a:spcBef>
                <a:spcPct val="20000"/>
              </a:spcBef>
              <a:buFont typeface="Arial" charset="0"/>
              <a:buNone/>
            </a:pPr>
            <a:r>
              <a:rPr lang="ru-RU" sz="1400" b="1">
                <a:latin typeface="Calibri" pitchFamily="34" charset="0"/>
              </a:rPr>
              <a:t>на городском методическом семинаре.</a:t>
            </a:r>
          </a:p>
          <a:p>
            <a:pPr algn="r">
              <a:spcBef>
                <a:spcPct val="20000"/>
              </a:spcBef>
              <a:buFont typeface="Arial" charset="0"/>
              <a:buNone/>
            </a:pPr>
            <a:r>
              <a:rPr lang="ru-RU" sz="1400" b="1">
                <a:latin typeface="Calibri" pitchFamily="34" charset="0"/>
              </a:rPr>
              <a:t>Подготовила: ОстапенкоН.Н. ,</a:t>
            </a:r>
          </a:p>
          <a:p>
            <a:pPr algn="r">
              <a:spcBef>
                <a:spcPct val="20000"/>
              </a:spcBef>
              <a:buFont typeface="Arial" charset="0"/>
              <a:buNone/>
            </a:pPr>
            <a:r>
              <a:rPr lang="ru-RU" sz="1400" b="1">
                <a:latin typeface="Calibri" pitchFamily="34" charset="0"/>
              </a:rPr>
              <a:t> учитель начальных классов</a:t>
            </a:r>
          </a:p>
        </p:txBody>
      </p:sp>
      <p:pic>
        <p:nvPicPr>
          <p:cNvPr id="15366" name="Picture 2" descr="http://www.bookin.org.ru/book/280930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484659">
            <a:off x="460375" y="4398963"/>
            <a:ext cx="1490663" cy="197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4" descr="http://www.char.ru/books/6720435_Obuchenie_gramote_1_klass_Pourochnye_razrabotki_Tehnologicheskie_karty_urokov_FGO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63713" y="4005263"/>
            <a:ext cx="1917700" cy="247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6" descr="http://www.pedkniga.ru/upload/myshop_loaded/2d4/1285137_thumb_160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731318">
            <a:off x="3143250" y="4425950"/>
            <a:ext cx="1422400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25513"/>
          </a:xfrm>
        </p:spPr>
        <p:txBody>
          <a:bodyPr/>
          <a:lstStyle/>
          <a:p>
            <a:r>
              <a:rPr lang="ru-RU" sz="4000" b="1">
                <a:solidFill>
                  <a:srgbClr val="000099"/>
                </a:solidFill>
              </a:rPr>
              <a:t>Этапы конструирования урока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497887" cy="4102100"/>
          </a:xfrm>
        </p:spPr>
        <p:txBody>
          <a:bodyPr/>
          <a:lstStyle/>
          <a:p>
            <a:r>
              <a:rPr lang="ru-RU" sz="2500" b="1"/>
              <a:t>1. Определение </a:t>
            </a:r>
            <a:r>
              <a:rPr lang="ru-RU" sz="2500" b="1" u="sng"/>
              <a:t>темы</a:t>
            </a:r>
            <a:r>
              <a:rPr lang="ru-RU" sz="2500" b="1"/>
              <a:t> учебного материала.</a:t>
            </a:r>
          </a:p>
          <a:p>
            <a:r>
              <a:rPr lang="ru-RU" sz="2500" b="1"/>
              <a:t>2. Определение дидактической </a:t>
            </a:r>
            <a:r>
              <a:rPr lang="ru-RU" sz="2500" b="1" u="sng"/>
              <a:t>цели</a:t>
            </a:r>
            <a:r>
              <a:rPr lang="ru-RU" sz="2500" b="1"/>
              <a:t> темы.</a:t>
            </a:r>
          </a:p>
          <a:p>
            <a:r>
              <a:rPr lang="ru-RU" sz="2500" b="1"/>
              <a:t>3. Определение </a:t>
            </a:r>
            <a:r>
              <a:rPr lang="ru-RU" sz="2500" b="1" u="sng"/>
              <a:t>типа</a:t>
            </a:r>
            <a:r>
              <a:rPr lang="ru-RU" sz="2500" b="1"/>
              <a:t> урока.</a:t>
            </a:r>
          </a:p>
          <a:p>
            <a:r>
              <a:rPr lang="ru-RU" sz="2500" b="1"/>
              <a:t>4. Продумывание </a:t>
            </a:r>
            <a:r>
              <a:rPr lang="ru-RU" sz="2500" b="1" u="sng"/>
              <a:t>структуры </a:t>
            </a:r>
            <a:r>
              <a:rPr lang="ru-RU" sz="2500" b="1"/>
              <a:t>урока.</a:t>
            </a:r>
          </a:p>
          <a:p>
            <a:r>
              <a:rPr lang="ru-RU" sz="2500" b="1"/>
              <a:t>5. </a:t>
            </a:r>
            <a:r>
              <a:rPr lang="ru-RU" sz="2500" b="1" u="sng"/>
              <a:t>Обеспеченность</a:t>
            </a:r>
            <a:r>
              <a:rPr lang="ru-RU" sz="2500" b="1"/>
              <a:t> урока.</a:t>
            </a:r>
          </a:p>
          <a:p>
            <a:r>
              <a:rPr lang="ru-RU" sz="2500" b="1"/>
              <a:t>6. Отбор </a:t>
            </a:r>
            <a:r>
              <a:rPr lang="ru-RU" sz="2500" b="1" u="sng"/>
              <a:t>содержания</a:t>
            </a:r>
            <a:r>
              <a:rPr lang="ru-RU" sz="2500" b="1"/>
              <a:t> учебного материала.</a:t>
            </a:r>
          </a:p>
          <a:p>
            <a:r>
              <a:rPr lang="ru-RU" sz="2500" b="1"/>
              <a:t>7. Выбор </a:t>
            </a:r>
            <a:r>
              <a:rPr lang="ru-RU" sz="2500" b="1" u="sng"/>
              <a:t>методов</a:t>
            </a:r>
            <a:r>
              <a:rPr lang="ru-RU" sz="2500" b="1"/>
              <a:t> обучения.</a:t>
            </a:r>
          </a:p>
          <a:p>
            <a:r>
              <a:rPr lang="ru-RU" sz="2500" b="1"/>
              <a:t>8. Выбор </a:t>
            </a:r>
            <a:r>
              <a:rPr lang="ru-RU" sz="2500" b="1" u="sng"/>
              <a:t>форм организации</a:t>
            </a:r>
            <a:r>
              <a:rPr lang="ru-RU" sz="2500" b="1"/>
              <a:t> педагогической деятельности.</a:t>
            </a:r>
          </a:p>
          <a:p>
            <a:r>
              <a:rPr lang="ru-RU" sz="2500" b="1"/>
              <a:t>9. </a:t>
            </a:r>
            <a:r>
              <a:rPr lang="ru-RU" sz="2500" b="1" u="sng"/>
              <a:t>Оценка</a:t>
            </a:r>
            <a:r>
              <a:rPr lang="ru-RU" sz="2500" b="1"/>
              <a:t> знаний, умений и навыков.</a:t>
            </a:r>
          </a:p>
          <a:p>
            <a:r>
              <a:rPr lang="ru-RU" sz="2500" b="1"/>
              <a:t>10.</a:t>
            </a:r>
            <a:r>
              <a:rPr lang="ru-RU" sz="2500" b="1" u="sng"/>
              <a:t> Рефлексия</a:t>
            </a:r>
            <a:r>
              <a:rPr lang="ru-RU" sz="2500" b="1"/>
              <a:t> урока.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95288" y="3429000"/>
            <a:ext cx="8569325" cy="3095625"/>
          </a:xfrm>
        </p:spPr>
        <p:txBody>
          <a:bodyPr>
            <a:normAutofit/>
          </a:bodyPr>
          <a:lstStyle/>
          <a:p>
            <a:pPr marL="265113" indent="-265113">
              <a:lnSpc>
                <a:spcPct val="80000"/>
              </a:lnSpc>
              <a:buFont typeface="Wingdings 2" pitchFamily="18" charset="2"/>
              <a:buNone/>
            </a:pPr>
            <a:r>
              <a:rPr lang="ru-RU" sz="2700"/>
              <a:t> </a:t>
            </a:r>
          </a:p>
          <a:p>
            <a:pPr marL="265113" indent="-265113">
              <a:lnSpc>
                <a:spcPct val="80000"/>
              </a:lnSpc>
              <a:buFont typeface="Wingdings 2" pitchFamily="18" charset="2"/>
              <a:buNone/>
            </a:pPr>
            <a:r>
              <a:rPr lang="ru-RU" sz="2600"/>
              <a:t>Обучение с использованием технологической карты позволяет: </a:t>
            </a:r>
          </a:p>
          <a:p>
            <a:pPr marL="265113" indent="-265113">
              <a:lnSpc>
                <a:spcPct val="80000"/>
              </a:lnSpc>
              <a:buFont typeface="Wingdings 2" pitchFamily="18" charset="2"/>
              <a:buChar char=""/>
            </a:pPr>
            <a:r>
              <a:rPr lang="ru-RU" sz="2600"/>
              <a:t>организовать </a:t>
            </a:r>
            <a:r>
              <a:rPr lang="ru-RU" sz="2600" b="1"/>
              <a:t>эффективный учебный процесс</a:t>
            </a:r>
            <a:r>
              <a:rPr lang="ru-RU" sz="2600"/>
              <a:t>,</a:t>
            </a:r>
          </a:p>
          <a:p>
            <a:pPr marL="265113" indent="-265113">
              <a:lnSpc>
                <a:spcPct val="80000"/>
              </a:lnSpc>
              <a:buFont typeface="Wingdings 2" pitchFamily="18" charset="2"/>
              <a:buChar char=""/>
            </a:pPr>
            <a:r>
              <a:rPr lang="ru-RU" sz="2600"/>
              <a:t>обеспечить </a:t>
            </a:r>
            <a:r>
              <a:rPr lang="ru-RU" sz="2600" b="1"/>
              <a:t>реализацию универсальных учебных действий </a:t>
            </a:r>
            <a:r>
              <a:rPr lang="ru-RU" sz="2600"/>
              <a:t>соответствии с требованиями ФГОС, </a:t>
            </a:r>
          </a:p>
          <a:p>
            <a:pPr marL="265113" indent="-265113">
              <a:lnSpc>
                <a:spcPct val="80000"/>
              </a:lnSpc>
              <a:buFont typeface="Wingdings 2" pitchFamily="18" charset="2"/>
              <a:buChar char=""/>
            </a:pPr>
            <a:r>
              <a:rPr lang="ru-RU" sz="2600"/>
              <a:t>существенно сократить время на подготовку учителя к уроку.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11188" y="549275"/>
            <a:ext cx="8064500" cy="29511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2800" b="1">
                <a:solidFill>
                  <a:srgbClr val="000099"/>
                </a:solidFill>
                <a:latin typeface="Calibri" pitchFamily="34" charset="0"/>
                <a:cs typeface="Arial" charset="0"/>
              </a:rPr>
              <a:t>Технологическая карта урока</a:t>
            </a:r>
            <a:r>
              <a:rPr lang="ru-RU" sz="2400" b="1">
                <a:solidFill>
                  <a:schemeClr val="tx1"/>
                </a:solidFill>
                <a:latin typeface="Calibri" pitchFamily="34" charset="0"/>
                <a:cs typeface="Arial" charset="0"/>
              </a:rPr>
              <a:t> – </a:t>
            </a:r>
          </a:p>
          <a:p>
            <a:pPr algn="ctr"/>
            <a:r>
              <a:rPr lang="ru-RU" sz="2400" b="1">
                <a:solidFill>
                  <a:schemeClr val="tx1"/>
                </a:solidFill>
                <a:latin typeface="Calibri" pitchFamily="34" charset="0"/>
                <a:cs typeface="Arial" charset="0"/>
              </a:rPr>
              <a:t>  это новый вид методической продукции, обеспечивающей эффективное и качественное преподавание учебных предметов и возможность достижения планируемых результатов освоения основных образовательных программ в соответствии с ФГОС. 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>
                <a:solidFill>
                  <a:srgbClr val="000099"/>
                </a:solidFill>
              </a:rPr>
              <a:t>Структура технологической карты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500" b="1"/>
              <a:t>1. Название </a:t>
            </a:r>
            <a:r>
              <a:rPr lang="ru-RU" sz="2500" b="1" u="sng"/>
              <a:t>темы</a:t>
            </a:r>
            <a:r>
              <a:rPr lang="ru-RU" sz="2500" b="1"/>
              <a:t> с указанием часов, отведённых на её изучение.</a:t>
            </a:r>
          </a:p>
          <a:p>
            <a:pPr>
              <a:lnSpc>
                <a:spcPct val="90000"/>
              </a:lnSpc>
            </a:pPr>
            <a:r>
              <a:rPr lang="ru-RU" sz="2500" b="1"/>
              <a:t>2. </a:t>
            </a:r>
            <a:r>
              <a:rPr lang="ru-RU" sz="2500" b="1" u="sng"/>
              <a:t>Цель</a:t>
            </a:r>
            <a:r>
              <a:rPr lang="ru-RU" sz="2500" b="1"/>
              <a:t> освоения учебного содержания.</a:t>
            </a:r>
          </a:p>
          <a:p>
            <a:pPr>
              <a:lnSpc>
                <a:spcPct val="90000"/>
              </a:lnSpc>
            </a:pPr>
            <a:r>
              <a:rPr lang="ru-RU" sz="2500" b="1"/>
              <a:t>3. Планируемые </a:t>
            </a:r>
            <a:r>
              <a:rPr lang="ru-RU" sz="2500" b="1" u="sng"/>
              <a:t>результаты</a:t>
            </a:r>
            <a:r>
              <a:rPr lang="ru-RU" sz="2500" b="1"/>
              <a:t>.</a:t>
            </a:r>
          </a:p>
          <a:p>
            <a:pPr>
              <a:lnSpc>
                <a:spcPct val="90000"/>
              </a:lnSpc>
            </a:pPr>
            <a:r>
              <a:rPr lang="ru-RU" sz="2500" b="1"/>
              <a:t>4. Метапредметные связи и организация пространства.</a:t>
            </a:r>
          </a:p>
          <a:p>
            <a:pPr>
              <a:lnSpc>
                <a:spcPct val="90000"/>
              </a:lnSpc>
            </a:pPr>
            <a:r>
              <a:rPr lang="ru-RU" sz="2500" b="1"/>
              <a:t>5. </a:t>
            </a:r>
            <a:r>
              <a:rPr lang="ru-RU" sz="2500" b="1" u="sng"/>
              <a:t>Основные понятия</a:t>
            </a:r>
            <a:r>
              <a:rPr lang="ru-RU" sz="2500" b="1"/>
              <a:t> темы.</a:t>
            </a:r>
          </a:p>
          <a:p>
            <a:pPr>
              <a:lnSpc>
                <a:spcPct val="90000"/>
              </a:lnSpc>
            </a:pPr>
            <a:r>
              <a:rPr lang="ru-RU" sz="2500" b="1"/>
              <a:t>6. </a:t>
            </a:r>
            <a:r>
              <a:rPr lang="ru-RU" sz="2500" b="1" u="sng"/>
              <a:t>Технология</a:t>
            </a:r>
            <a:r>
              <a:rPr lang="ru-RU" sz="2500" b="1"/>
              <a:t> изучения темы.</a:t>
            </a:r>
          </a:p>
          <a:p>
            <a:pPr>
              <a:lnSpc>
                <a:spcPct val="90000"/>
              </a:lnSpc>
            </a:pPr>
            <a:r>
              <a:rPr lang="ru-RU" sz="2500" b="1"/>
              <a:t>7. </a:t>
            </a:r>
            <a:r>
              <a:rPr lang="ru-RU" sz="2500" b="1" u="sng"/>
              <a:t>Контрольные задания</a:t>
            </a:r>
            <a:r>
              <a:rPr lang="ru-RU" sz="2500" b="1"/>
              <a:t> на проверку результатов.</a:t>
            </a:r>
          </a:p>
        </p:txBody>
      </p:sp>
    </p:spTree>
  </p:cSld>
  <p:clrMapOvr>
    <a:masterClrMapping/>
  </p:clrMapOvr>
  <p:transition spd="med">
    <p:diamond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4213" y="549275"/>
            <a:ext cx="7775575" cy="10795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Технологическая карта урока с методической структурой</a:t>
            </a:r>
            <a:r>
              <a:rPr lang="ru-RU" sz="2800" dirty="0"/>
              <a:t> </a:t>
            </a:r>
          </a:p>
        </p:txBody>
      </p:sp>
      <p:graphicFrame>
        <p:nvGraphicFramePr>
          <p:cNvPr id="27727" name="Group 79"/>
          <p:cNvGraphicFramePr>
            <a:graphicFrameLocks noGrp="1"/>
          </p:cNvGraphicFramePr>
          <p:nvPr/>
        </p:nvGraphicFramePr>
        <p:xfrm>
          <a:off x="179388" y="1773238"/>
          <a:ext cx="8785225" cy="4830762"/>
        </p:xfrm>
        <a:graphic>
          <a:graphicData uri="http://schemas.openxmlformats.org/drawingml/2006/table">
            <a:tbl>
              <a:tblPr/>
              <a:tblGrid>
                <a:gridCol w="1728787"/>
                <a:gridCol w="927100"/>
                <a:gridCol w="1273175"/>
                <a:gridCol w="1308100"/>
                <a:gridCol w="1047750"/>
                <a:gridCol w="1276350"/>
                <a:gridCol w="1223963"/>
              </a:tblGrid>
              <a:tr h="7016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Дидактическая структура урока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Методическая структура урока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Признаки решения дидактических задач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56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Методы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обучения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деятельности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Методические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приемы и их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содержание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обучения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Способы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организации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деятельности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Организационный момент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Актуализация знаний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Сообщение нового материала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4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Закрепление изученного материала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Подведение итогов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Домашнее задание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752" name="Group 56"/>
          <p:cNvGraphicFramePr>
            <a:graphicFrameLocks noGrp="1"/>
          </p:cNvGraphicFramePr>
          <p:nvPr/>
        </p:nvGraphicFramePr>
        <p:xfrm>
          <a:off x="323850" y="1341438"/>
          <a:ext cx="8424863" cy="5207000"/>
        </p:xfrm>
        <a:graphic>
          <a:graphicData uri="http://schemas.openxmlformats.org/drawingml/2006/table">
            <a:tbl>
              <a:tblPr/>
              <a:tblGrid>
                <a:gridCol w="3384550"/>
                <a:gridCol w="5040313"/>
              </a:tblGrid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Раздел, тема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2084" marR="32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>
                          <a:tab pos="685800" algn="l"/>
                        </a:tabLst>
                      </a:pPr>
                      <a:endParaRPr kumimoji="0" lang="ru-RU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2084" marR="32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Цель темы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2084" marR="32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>
                          <a:tab pos="685800" algn="l"/>
                        </a:tabLst>
                      </a:pPr>
                      <a:endParaRPr kumimoji="0" lang="ru-RU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2084" marR="32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Задачи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2084" marR="32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>
                          <a:tab pos="685800" algn="l"/>
                        </a:tabLst>
                      </a:pPr>
                      <a:endParaRPr kumimoji="0" lang="ru-RU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2084" marR="32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2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Планируемый результат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Предметные</a:t>
                      </a: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Метапредметные</a:t>
                      </a: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Личностные</a:t>
                      </a: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2084" marR="32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>
                          <a:tab pos="685800" algn="l"/>
                        </a:tabLst>
                      </a:pPr>
                      <a:endParaRPr kumimoji="0" lang="ru-RU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2084" marR="32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Основные понятия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2084" marR="32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>
                          <a:tab pos="685800" algn="l"/>
                        </a:tabLst>
                      </a:pPr>
                      <a:endParaRPr kumimoji="0" lang="ru-RU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2084" marR="32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Тип урока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2084" marR="32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>
                          <a:tab pos="685800" algn="l"/>
                        </a:tabLst>
                      </a:pPr>
                      <a:endParaRPr kumimoji="0" lang="ru-RU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2084" marR="32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Метод обучения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2084" marR="32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>
                          <a:tab pos="685800" algn="l"/>
                        </a:tabLst>
                      </a:pPr>
                      <a:endParaRPr kumimoji="0" lang="ru-RU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2084" marR="32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Метапредметные связи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2084" marR="32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>
                          <a:tab pos="685800" algn="l"/>
                        </a:tabLst>
                      </a:pPr>
                      <a:endParaRPr kumimoji="0" lang="ru-RU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2084" marR="32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0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Ресурсы: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Char char="-"/>
                        <a:tabLst>
                          <a:tab pos="6858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основные;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 дополнительные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2084" marR="32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>
                          <a:tab pos="685800" algn="l"/>
                        </a:tabLst>
                      </a:pPr>
                      <a:endParaRPr kumimoji="0" lang="ru-RU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2084" marR="32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Наглядные пособия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2084" marR="32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>
                          <a:tab pos="685800" algn="l"/>
                        </a:tabLst>
                      </a:pPr>
                      <a:endParaRPr kumimoji="0" lang="ru-RU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2084" marR="32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Организация пространства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2084" marR="32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>
                          <a:tab pos="685800" algn="l"/>
                        </a:tabLst>
                      </a:pPr>
                      <a:endParaRPr kumimoji="0" lang="ru-RU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2084" marR="32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84213" y="188913"/>
            <a:ext cx="7775575" cy="10795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Технологическая карта урока с дидактической  структурой</a:t>
            </a:r>
            <a:r>
              <a:rPr lang="ru-RU" sz="2800" dirty="0"/>
              <a:t> 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7200" b="1">
                <a:solidFill>
                  <a:srgbClr val="000099"/>
                </a:solidFill>
              </a:rPr>
              <a:t>Цель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4000"/>
              <a:t>Цель обычно начинается со слов «Определение», «Формирование», «Знакомство» и пр.</a:t>
            </a:r>
          </a:p>
          <a:p>
            <a:r>
              <a:rPr lang="ru-RU" sz="4000"/>
              <a:t>В формировании цели урока следует избегать глагольных форм.</a:t>
            </a:r>
          </a:p>
        </p:txBody>
      </p:sp>
    </p:spTree>
  </p:cSld>
  <p:clrMapOvr>
    <a:masterClrMapping/>
  </p:clrMapOvr>
  <p:transition spd="med">
    <p:diamond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600" b="1">
                <a:solidFill>
                  <a:srgbClr val="000099"/>
                </a:solidFill>
              </a:rPr>
              <a:t>Задача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700213"/>
            <a:ext cx="8686800" cy="4687887"/>
          </a:xfrm>
        </p:spPr>
        <p:txBody>
          <a:bodyPr/>
          <a:lstStyle/>
          <a:p>
            <a:r>
              <a:rPr lang="ru-RU"/>
              <a:t>Данная в определённых условиях цель деятельности, которая должна быть достигнута преобразованием этих условий. Формулировка задач урока чаще всего имеет форму ответов на вопрос: «Что надо сделать, чтобы достичь цель урока?» Задачи начинаются с глаголов – «повторить», «проверить», «объяснить», «научить» и пр.</a:t>
            </a:r>
          </a:p>
        </p:txBody>
      </p:sp>
    </p:spTree>
  </p:cSld>
  <p:clrMapOvr>
    <a:masterClrMapping/>
  </p:clrMapOvr>
  <p:transition spd="med">
    <p:diamond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188" y="476250"/>
            <a:ext cx="8066087" cy="64928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>
                <a:solidFill>
                  <a:srgbClr val="FFFFFF"/>
                </a:solidFill>
                <a:latin typeface="Calibri" pitchFamily="34" charset="0"/>
                <a:cs typeface="Arial" charset="0"/>
              </a:rPr>
              <a:t>Расширенный план – конспект урока</a:t>
            </a:r>
          </a:p>
        </p:txBody>
      </p:sp>
      <p:graphicFrame>
        <p:nvGraphicFramePr>
          <p:cNvPr id="30763" name="Group 43"/>
          <p:cNvGraphicFramePr>
            <a:graphicFrameLocks noGrp="1"/>
          </p:cNvGraphicFramePr>
          <p:nvPr/>
        </p:nvGraphicFramePr>
        <p:xfrm>
          <a:off x="395288" y="1268413"/>
          <a:ext cx="8424862" cy="5300662"/>
        </p:xfrm>
        <a:graphic>
          <a:graphicData uri="http://schemas.openxmlformats.org/drawingml/2006/table">
            <a:tbl>
              <a:tblPr/>
              <a:tblGrid>
                <a:gridCol w="2447925"/>
                <a:gridCol w="1800225"/>
                <a:gridCol w="2305050"/>
                <a:gridCol w="1871662"/>
              </a:tblGrid>
              <a:tr h="1036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Технология проведения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Деятельность педагога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Деятельность обучающихся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Планируемые результаты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36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Мотивационно-целевой  этап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36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Изучение нового материала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36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Изучение новых способов действия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36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Рефлексивно-оценочный этап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idx="4294967295"/>
          </p:nvPr>
        </p:nvSpPr>
        <p:spPr>
          <a:xfrm>
            <a:off x="457200" y="1268413"/>
            <a:ext cx="8229600" cy="528478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3000" b="1">
                <a:latin typeface="Times New Roman" pitchFamily="18" charset="0"/>
                <a:cs typeface="Times New Roman" pitchFamily="18" charset="0"/>
              </a:rPr>
              <a:t>Современный урок требует от учителя более глубокого продумывания содержания урока. </a:t>
            </a:r>
          </a:p>
          <a:p>
            <a:pPr>
              <a:lnSpc>
                <a:spcPct val="80000"/>
              </a:lnSpc>
            </a:pPr>
            <a:r>
              <a:rPr lang="ru-RU" sz="3000" b="1">
                <a:latin typeface="Times New Roman" pitchFamily="18" charset="0"/>
                <a:cs typeface="Times New Roman" pitchFamily="18" charset="0"/>
              </a:rPr>
              <a:t>При  подборе материала необходимо останавливаться на продуктивных (творческих) заданиях или проблемных ситуациях, вопросах.</a:t>
            </a:r>
          </a:p>
          <a:p>
            <a:pPr>
              <a:lnSpc>
                <a:spcPct val="80000"/>
              </a:lnSpc>
            </a:pPr>
            <a:r>
              <a:rPr lang="ru-RU" sz="3000" b="1">
                <a:latin typeface="Times New Roman" pitchFamily="18" charset="0"/>
                <a:cs typeface="Times New Roman" pitchFamily="18" charset="0"/>
              </a:rPr>
              <a:t>Ученик, выполняя такое задание, осуществляет умственное усилие по проектированию способов действия.</a:t>
            </a:r>
          </a:p>
          <a:p>
            <a:pPr>
              <a:lnSpc>
                <a:spcPct val="80000"/>
              </a:lnSpc>
            </a:pPr>
            <a:r>
              <a:rPr lang="ru-RU" sz="3000" b="1">
                <a:latin typeface="Times New Roman" pitchFamily="18" charset="0"/>
                <a:cs typeface="Times New Roman" pitchFamily="18" charset="0"/>
              </a:rPr>
              <a:t> Именно в этом случае происходит развитие личности. </a:t>
            </a:r>
          </a:p>
          <a:p>
            <a:pPr>
              <a:lnSpc>
                <a:spcPct val="80000"/>
              </a:lnSpc>
            </a:pPr>
            <a:r>
              <a:rPr lang="ru-RU" sz="3000" b="1">
                <a:latin typeface="Times New Roman" pitchFamily="18" charset="0"/>
                <a:cs typeface="Times New Roman" pitchFamily="18" charset="0"/>
              </a:rPr>
              <a:t>Именно это является одной из основных задач современного урока.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ru-RU" sz="3000" b="1"/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468313" y="188913"/>
            <a:ext cx="8304212" cy="10287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Вывод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Прямоугольник 3"/>
          <p:cNvSpPr>
            <a:spLocks noChangeArrowheads="1"/>
          </p:cNvSpPr>
          <p:nvPr/>
        </p:nvSpPr>
        <p:spPr bwMode="auto">
          <a:xfrm>
            <a:off x="2771775" y="2781300"/>
            <a:ext cx="5903913" cy="344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0099"/>
                </a:solidFill>
                <a:latin typeface="Calibri" pitchFamily="34" charset="0"/>
              </a:rPr>
              <a:t>«Урок – это зеркало общей и педагогической культуры учителя, мерило его интеллектуального богатства, показатель его кругозора, эрудиции»</a:t>
            </a:r>
            <a:r>
              <a:rPr lang="ru-RU" sz="2800" b="1">
                <a:solidFill>
                  <a:srgbClr val="000099"/>
                </a:solidFill>
                <a:latin typeface="Calibri" pitchFamily="34" charset="0"/>
              </a:rPr>
              <a:t/>
            </a:r>
            <a:br>
              <a:rPr lang="ru-RU" sz="2800" b="1">
                <a:solidFill>
                  <a:srgbClr val="000099"/>
                </a:solidFill>
                <a:latin typeface="Calibri" pitchFamily="34" charset="0"/>
              </a:rPr>
            </a:br>
            <a:r>
              <a:rPr lang="ru-RU" sz="2800" b="1">
                <a:solidFill>
                  <a:srgbClr val="000099"/>
                </a:solidFill>
                <a:latin typeface="Calibri" pitchFamily="34" charset="0"/>
              </a:rPr>
              <a:t>                         В.А Сухомлинский</a:t>
            </a:r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665413" y="6808788"/>
            <a:ext cx="641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 b="1">
                <a:solidFill>
                  <a:srgbClr val="FF0000"/>
                </a:solidFill>
              </a:rPr>
              <a:t>В.А.</a:t>
            </a:r>
          </a:p>
        </p:txBody>
      </p:sp>
      <p:pic>
        <p:nvPicPr>
          <p:cNvPr id="16390" name="Picture 6" descr="Картинки по запросу портрет сухомлинского в 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908050"/>
            <a:ext cx="2447925" cy="30257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55650" y="476250"/>
            <a:ext cx="7848600" cy="10795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ОСОБЕННОСТЬ СОВРЕМЕННОГО  УРОКА</a:t>
            </a:r>
            <a:endParaRPr lang="ru-RU" sz="32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39750" y="1844675"/>
            <a:ext cx="1079500" cy="79216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Ф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9750" y="2924175"/>
            <a:ext cx="1079500" cy="79216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Г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39750" y="4005263"/>
            <a:ext cx="1079500" cy="79216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О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39750" y="5084763"/>
            <a:ext cx="1079500" cy="79216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С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979613" y="1844675"/>
            <a:ext cx="6624637" cy="7921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актические</a:t>
            </a:r>
            <a:r>
              <a:rPr lang="ru-RU" sz="2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знания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051050" y="2924175"/>
            <a:ext cx="6624638" cy="7921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рупповое</a:t>
            </a:r>
            <a:r>
              <a:rPr lang="ru-RU" sz="2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или индивидуальное дифференцированное обучение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051050" y="4005263"/>
            <a:ext cx="6624638" cy="792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пора</a:t>
            </a:r>
            <a:r>
              <a:rPr lang="ru-RU" sz="2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проблемное обучение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051050" y="5084763"/>
            <a:ext cx="6697663" cy="792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истемно-деятельностный</a:t>
            </a:r>
            <a:r>
              <a:rPr lang="ru-RU" sz="2800" b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подход (самостоятельное добывание знаний)</a:t>
            </a:r>
            <a:r>
              <a:rPr lang="ru-RU" sz="2800" b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43250" y="4005263"/>
            <a:ext cx="2643188" cy="936625"/>
          </a:xfrm>
          <a:prstGeom prst="rect">
            <a:avLst/>
          </a:prstGeom>
        </p:spPr>
        <p:style>
          <a:lnRef idx="1">
            <a:schemeClr val="accent3"/>
          </a:lnRef>
          <a:fillRef idx="1002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УРОК</a:t>
            </a:r>
          </a:p>
        </p:txBody>
      </p:sp>
      <p:sp>
        <p:nvSpPr>
          <p:cNvPr id="3" name="Овал 2"/>
          <p:cNvSpPr/>
          <p:nvPr/>
        </p:nvSpPr>
        <p:spPr>
          <a:xfrm>
            <a:off x="250825" y="2133600"/>
            <a:ext cx="3035300" cy="1285875"/>
          </a:xfrm>
          <a:prstGeom prst="ellipse">
            <a:avLst/>
          </a:prstGeom>
        </p:spPr>
        <p:style>
          <a:lnRef idx="1">
            <a:schemeClr val="accent3"/>
          </a:lnRef>
          <a:fillRef idx="1002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Мотивирование к учебной деятельности</a:t>
            </a:r>
          </a:p>
        </p:txBody>
      </p:sp>
      <p:sp>
        <p:nvSpPr>
          <p:cNvPr id="4" name="Овал 3"/>
          <p:cNvSpPr/>
          <p:nvPr/>
        </p:nvSpPr>
        <p:spPr>
          <a:xfrm>
            <a:off x="6443663" y="3716338"/>
            <a:ext cx="2500312" cy="1143000"/>
          </a:xfrm>
          <a:prstGeom prst="ellipse">
            <a:avLst/>
          </a:prstGeom>
        </p:spPr>
        <p:style>
          <a:lnRef idx="1">
            <a:schemeClr val="accent3"/>
          </a:lnRef>
          <a:fillRef idx="1002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Актуализация опорных знаний</a:t>
            </a:r>
          </a:p>
        </p:txBody>
      </p:sp>
      <p:sp>
        <p:nvSpPr>
          <p:cNvPr id="5" name="Овал 4"/>
          <p:cNvSpPr/>
          <p:nvPr/>
        </p:nvSpPr>
        <p:spPr>
          <a:xfrm>
            <a:off x="6300788" y="2133600"/>
            <a:ext cx="2500312" cy="1223963"/>
          </a:xfrm>
          <a:prstGeom prst="ellipse">
            <a:avLst/>
          </a:prstGeom>
        </p:spPr>
        <p:style>
          <a:lnRef idx="1">
            <a:schemeClr val="accent3"/>
          </a:lnRef>
          <a:fillRef idx="1002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Рефлексия</a:t>
            </a:r>
          </a:p>
        </p:txBody>
      </p:sp>
      <p:sp>
        <p:nvSpPr>
          <p:cNvPr id="6" name="Овал 5"/>
          <p:cNvSpPr/>
          <p:nvPr/>
        </p:nvSpPr>
        <p:spPr>
          <a:xfrm>
            <a:off x="179388" y="3716338"/>
            <a:ext cx="2271712" cy="1143000"/>
          </a:xfrm>
          <a:prstGeom prst="ellipse">
            <a:avLst/>
          </a:prstGeom>
        </p:spPr>
        <p:style>
          <a:lnRef idx="1">
            <a:schemeClr val="accent3"/>
          </a:lnRef>
          <a:fillRef idx="1002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Постановка проблемы</a:t>
            </a:r>
          </a:p>
        </p:txBody>
      </p:sp>
      <p:sp>
        <p:nvSpPr>
          <p:cNvPr id="7" name="Овал 6"/>
          <p:cNvSpPr/>
          <p:nvPr/>
        </p:nvSpPr>
        <p:spPr>
          <a:xfrm>
            <a:off x="6661150" y="5410201"/>
            <a:ext cx="2428875" cy="1142999"/>
          </a:xfrm>
          <a:prstGeom prst="ellipse">
            <a:avLst/>
          </a:prstGeom>
        </p:spPr>
        <p:style>
          <a:lnRef idx="1">
            <a:schemeClr val="accent3"/>
          </a:lnRef>
          <a:fillRef idx="1002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Первичное закрепление</a:t>
            </a:r>
          </a:p>
        </p:txBody>
      </p:sp>
      <p:sp>
        <p:nvSpPr>
          <p:cNvPr id="8" name="Овал 7"/>
          <p:cNvSpPr/>
          <p:nvPr/>
        </p:nvSpPr>
        <p:spPr>
          <a:xfrm>
            <a:off x="304800" y="5483225"/>
            <a:ext cx="2271713" cy="1128713"/>
          </a:xfrm>
          <a:prstGeom prst="ellipse">
            <a:avLst/>
          </a:prstGeom>
        </p:spPr>
        <p:style>
          <a:lnRef idx="1">
            <a:schemeClr val="accent3"/>
          </a:lnRef>
          <a:fillRef idx="1002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Открытие нового знания</a:t>
            </a:r>
          </a:p>
        </p:txBody>
      </p:sp>
      <p:sp>
        <p:nvSpPr>
          <p:cNvPr id="9" name="Овал 8"/>
          <p:cNvSpPr/>
          <p:nvPr/>
        </p:nvSpPr>
        <p:spPr>
          <a:xfrm>
            <a:off x="3348038" y="1773238"/>
            <a:ext cx="2663825" cy="1374775"/>
          </a:xfrm>
          <a:prstGeom prst="ellipse">
            <a:avLst/>
          </a:prstGeom>
        </p:spPr>
        <p:style>
          <a:lnRef idx="1">
            <a:schemeClr val="accent3"/>
          </a:lnRef>
          <a:fillRef idx="1002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Включение нового знания в систему знаний и повторение</a:t>
            </a:r>
          </a:p>
        </p:txBody>
      </p:sp>
      <p:cxnSp>
        <p:nvCxnSpPr>
          <p:cNvPr id="11" name="Прямая со стрелкой 10"/>
          <p:cNvCxnSpPr>
            <a:stCxn id="0" idx="0"/>
            <a:endCxn id="9" idx="4"/>
          </p:cNvCxnSpPr>
          <p:nvPr/>
        </p:nvCxnSpPr>
        <p:spPr>
          <a:xfrm flipV="1">
            <a:off x="4465638" y="3148013"/>
            <a:ext cx="214312" cy="8572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0" idx="3"/>
            <a:endCxn id="0" idx="2"/>
          </p:cNvCxnSpPr>
          <p:nvPr/>
        </p:nvCxnSpPr>
        <p:spPr>
          <a:xfrm flipV="1">
            <a:off x="5786438" y="4287838"/>
            <a:ext cx="657225" cy="18573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0" idx="1"/>
            <a:endCxn id="6" idx="6"/>
          </p:cNvCxnSpPr>
          <p:nvPr/>
        </p:nvCxnSpPr>
        <p:spPr>
          <a:xfrm flipH="1" flipV="1">
            <a:off x="2451100" y="4287838"/>
            <a:ext cx="692150" cy="18573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0" idx="2"/>
            <a:endCxn id="0" idx="0"/>
          </p:cNvCxnSpPr>
          <p:nvPr/>
        </p:nvCxnSpPr>
        <p:spPr>
          <a:xfrm flipH="1">
            <a:off x="1682750" y="4941888"/>
            <a:ext cx="2781300" cy="5746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0" idx="2"/>
            <a:endCxn id="0" idx="0"/>
          </p:cNvCxnSpPr>
          <p:nvPr/>
        </p:nvCxnSpPr>
        <p:spPr>
          <a:xfrm>
            <a:off x="4464050" y="4941888"/>
            <a:ext cx="3260725" cy="50323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0" idx="0"/>
            <a:endCxn id="3" idx="4"/>
          </p:cNvCxnSpPr>
          <p:nvPr/>
        </p:nvCxnSpPr>
        <p:spPr>
          <a:xfrm flipH="1" flipV="1">
            <a:off x="1768475" y="3419475"/>
            <a:ext cx="2695575" cy="5857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endCxn id="0" idx="2"/>
          </p:cNvCxnSpPr>
          <p:nvPr/>
        </p:nvCxnSpPr>
        <p:spPr>
          <a:xfrm flipV="1">
            <a:off x="4427538" y="2744788"/>
            <a:ext cx="1873250" cy="124618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Скругленный прямоугольник 47"/>
          <p:cNvSpPr/>
          <p:nvPr/>
        </p:nvSpPr>
        <p:spPr>
          <a:xfrm>
            <a:off x="2124075" y="333375"/>
            <a:ext cx="5327650" cy="6477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Дидактическая структура урока</a:t>
            </a: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323850" y="1125538"/>
            <a:ext cx="3743325" cy="6477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Технологическая карта</a:t>
            </a: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5076825" y="1125538"/>
            <a:ext cx="3598863" cy="57467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 - конспект</a:t>
            </a:r>
          </a:p>
        </p:txBody>
      </p:sp>
      <p:sp>
        <p:nvSpPr>
          <p:cNvPr id="51" name="Стрелка углом вверх 50"/>
          <p:cNvSpPr/>
          <p:nvPr/>
        </p:nvSpPr>
        <p:spPr>
          <a:xfrm rot="10800000">
            <a:off x="1258888" y="620713"/>
            <a:ext cx="865187" cy="431800"/>
          </a:xfrm>
          <a:prstGeom prst="bent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52" name="Стрелка углом вверх 51"/>
          <p:cNvSpPr/>
          <p:nvPr/>
        </p:nvSpPr>
        <p:spPr>
          <a:xfrm rot="10800000" flipH="1">
            <a:off x="7524750" y="620713"/>
            <a:ext cx="863600" cy="431800"/>
          </a:xfrm>
          <a:prstGeom prst="bent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pic>
        <p:nvPicPr>
          <p:cNvPr id="22" name="Рисунок 21" descr="DSCN041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07904" y="5301208"/>
            <a:ext cx="1691680" cy="12687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4" descr="http://aspidov.files.wordpress.com/2011/05/teacher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Схема 1"/>
          <p:cNvGraphicFramePr/>
          <p:nvPr/>
        </p:nvGraphicFramePr>
        <p:xfrm>
          <a:off x="191195" y="-233709"/>
          <a:ext cx="8604448" cy="7056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971550" y="404813"/>
            <a:ext cx="7419975" cy="584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685925" algn="l"/>
              </a:tabLst>
              <a:defRPr/>
            </a:pPr>
            <a:r>
              <a:rPr 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Последовательность действий учителя</a:t>
            </a:r>
            <a:endParaRPr lang="ru-RU" sz="4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2" name="TextBox 2"/>
          <p:cNvSpPr txBox="1">
            <a:spLocks noChangeArrowheads="1"/>
          </p:cNvSpPr>
          <p:nvPr/>
        </p:nvSpPr>
        <p:spPr bwMode="auto">
          <a:xfrm>
            <a:off x="2195513" y="1628775"/>
            <a:ext cx="6480175" cy="161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1685925" algn="l"/>
              </a:tabLst>
            </a:pPr>
            <a:r>
              <a:rPr lang="ru-RU" sz="28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Моделирование урока</a:t>
            </a:r>
            <a:r>
              <a:rPr lang="ru-RU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800" b="1">
                <a:latin typeface="Times New Roman" pitchFamily="18" charset="0"/>
                <a:cs typeface="Times New Roman" pitchFamily="18" charset="0"/>
              </a:rPr>
              <a:t>определение основных параметров урока, включающее:</a:t>
            </a:r>
          </a:p>
          <a:p>
            <a:pPr eaLnBrk="0" hangingPunct="0">
              <a:buFontTx/>
              <a:buChar char="•"/>
              <a:tabLst>
                <a:tab pos="1685925" algn="l"/>
              </a:tabLst>
            </a:pPr>
            <a:r>
              <a:rPr lang="ru-RU" sz="1800">
                <a:latin typeface="Times New Roman" pitchFamily="18" charset="0"/>
                <a:cs typeface="Times New Roman" pitchFamily="18" charset="0"/>
              </a:rPr>
              <a:t>уточнение  концепции или технологической идеи обучения;</a:t>
            </a:r>
          </a:p>
          <a:p>
            <a:pPr eaLnBrk="0" hangingPunct="0">
              <a:buFontTx/>
              <a:buChar char="•"/>
              <a:tabLst>
                <a:tab pos="1685925" algn="l"/>
              </a:tabLst>
            </a:pPr>
            <a:r>
              <a:rPr lang="ru-RU" sz="1800">
                <a:latin typeface="Times New Roman" pitchFamily="18" charset="0"/>
                <a:cs typeface="Times New Roman" pitchFamily="18" charset="0"/>
              </a:rPr>
              <a:t>соотнесение цели урока с целями учебной темы, </a:t>
            </a:r>
          </a:p>
          <a:p>
            <a:pPr eaLnBrk="0" hangingPunct="0">
              <a:buFontTx/>
              <a:buChar char="•"/>
              <a:tabLst>
                <a:tab pos="1685925" algn="l"/>
              </a:tabLst>
            </a:pPr>
            <a:r>
              <a:rPr lang="ru-RU" sz="1800">
                <a:latin typeface="Times New Roman" pitchFamily="18" charset="0"/>
                <a:cs typeface="Times New Roman" pitchFamily="18" charset="0"/>
              </a:rPr>
              <a:t>определение типа и вида урока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27088" y="3357563"/>
            <a:ext cx="7273925" cy="6477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Учитывая требования к уроку по ФГОС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0825" y="4365625"/>
            <a:ext cx="4897438" cy="223202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  <a:defRPr/>
            </a:pPr>
            <a:r>
              <a:rPr lang="ru-RU" sz="2000" b="1" dirty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тип урока</a:t>
            </a:r>
            <a:r>
              <a:rPr lang="ru-RU" sz="2000" b="1" i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2000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buFontTx/>
              <a:buChar char="•"/>
              <a:tabLst>
                <a:tab pos="457200" algn="l"/>
              </a:tabLst>
              <a:defRPr/>
            </a:pPr>
            <a:r>
              <a:rPr lang="ru-RU" sz="1800" dirty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изучения и первичного закрепления новых знаний; </a:t>
            </a:r>
            <a:endParaRPr lang="ru-RU" sz="10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buFontTx/>
              <a:buChar char="•"/>
              <a:tabLst>
                <a:tab pos="457200" algn="l"/>
              </a:tabLst>
              <a:defRPr/>
            </a:pPr>
            <a:r>
              <a:rPr lang="ru-RU" sz="1800" dirty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закрепления новых знаний ;</a:t>
            </a:r>
            <a:endParaRPr lang="ru-RU" sz="10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buFontTx/>
              <a:buChar char="•"/>
              <a:tabLst>
                <a:tab pos="457200" algn="l"/>
              </a:tabLst>
              <a:defRPr/>
            </a:pPr>
            <a:r>
              <a:rPr lang="ru-RU" sz="1800" dirty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комплексного применения ЗУН; </a:t>
            </a:r>
            <a:endParaRPr lang="ru-RU" sz="10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buFontTx/>
              <a:buChar char="•"/>
              <a:tabLst>
                <a:tab pos="457200" algn="l"/>
              </a:tabLst>
              <a:defRPr/>
            </a:pPr>
            <a:r>
              <a:rPr lang="ru-RU" sz="1800" dirty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обобщения и систематизации знаний; </a:t>
            </a:r>
            <a:endParaRPr lang="ru-RU" sz="10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buFontTx/>
              <a:buChar char="•"/>
              <a:tabLst>
                <a:tab pos="457200" algn="l"/>
              </a:tabLst>
              <a:defRPr/>
            </a:pPr>
            <a:r>
              <a:rPr lang="ru-RU" sz="1800" dirty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проверки, оценки и коррекции ЗУН учащихся) </a:t>
            </a:r>
            <a:endParaRPr lang="ru-RU" sz="2800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292725" y="4437063"/>
            <a:ext cx="3527425" cy="2159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/>
              <a:t>Вид урока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dirty="0"/>
              <a:t> - отражает ведущий метод обучения.</a:t>
            </a:r>
          </a:p>
        </p:txBody>
      </p:sp>
      <p:pic>
        <p:nvPicPr>
          <p:cNvPr id="12297" name="Picture 4" descr="http://www.dealextreme.com/images/5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307" y="1275110"/>
            <a:ext cx="1653934" cy="1944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Стрелка вниз 4"/>
          <p:cNvSpPr/>
          <p:nvPr/>
        </p:nvSpPr>
        <p:spPr>
          <a:xfrm>
            <a:off x="1835150" y="4005263"/>
            <a:ext cx="288925" cy="360362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6" name="Стрелка вниз 5"/>
          <p:cNvSpPr/>
          <p:nvPr/>
        </p:nvSpPr>
        <p:spPr>
          <a:xfrm>
            <a:off x="6588125" y="4005263"/>
            <a:ext cx="287338" cy="4318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71550" y="404813"/>
            <a:ext cx="7419975" cy="584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685925" algn="l"/>
              </a:tabLst>
              <a:defRPr/>
            </a:pPr>
            <a:r>
              <a:rPr 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Последовательность действий учителя</a:t>
            </a:r>
            <a:endParaRPr lang="ru-RU" sz="4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395288" y="1582738"/>
            <a:ext cx="8534400" cy="495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tabLst>
                <a:tab pos="1685925" algn="l"/>
              </a:tabLst>
            </a:pPr>
            <a:r>
              <a:rPr 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Проектирование</a:t>
            </a:r>
            <a:r>
              <a:rPr lang="ru-RU" sz="160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разработка основных </a:t>
            </a:r>
          </a:p>
          <a:p>
            <a:pPr eaLnBrk="0" hangingPunct="0">
              <a:tabLst>
                <a:tab pos="1685925" algn="l"/>
              </a:tabLst>
            </a:pPr>
            <a:r>
              <a:rPr lang="ru-RU" sz="2000" b="1">
                <a:latin typeface="Times New Roman" pitchFamily="18" charset="0"/>
                <a:cs typeface="Times New Roman" pitchFamily="18" charset="0"/>
              </a:rPr>
              <a:t>компонентов педагогического процесса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eaLnBrk="0" hangingPunct="0">
              <a:buFontTx/>
              <a:buChar char="•"/>
              <a:tabLst>
                <a:tab pos="1685925" algn="l"/>
              </a:tabLst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задач,</a:t>
            </a:r>
          </a:p>
          <a:p>
            <a:pPr eaLnBrk="0" hangingPunct="0">
              <a:buFontTx/>
              <a:buChar char="•"/>
              <a:tabLst>
                <a:tab pos="1685925" algn="l"/>
              </a:tabLst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содержания, </a:t>
            </a:r>
          </a:p>
          <a:p>
            <a:pPr eaLnBrk="0" hangingPunct="0">
              <a:buFontTx/>
              <a:buChar char="•"/>
              <a:tabLst>
                <a:tab pos="1685925" algn="l"/>
              </a:tabLst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методов, </a:t>
            </a:r>
          </a:p>
          <a:p>
            <a:pPr eaLnBrk="0" hangingPunct="0">
              <a:buFontTx/>
              <a:buChar char="•"/>
              <a:tabLst>
                <a:tab pos="1685925" algn="l"/>
              </a:tabLst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средств, </a:t>
            </a:r>
          </a:p>
          <a:p>
            <a:pPr eaLnBrk="0" hangingPunct="0">
              <a:buFontTx/>
              <a:buChar char="•"/>
              <a:tabLst>
                <a:tab pos="1685925" algn="l"/>
              </a:tabLst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форм учебной деятельности.</a:t>
            </a:r>
            <a:endParaRPr lang="ru-RU" sz="2400" b="1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1685925" algn="l"/>
              </a:tabLst>
            </a:pPr>
            <a:r>
              <a:rPr 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Конструирование</a:t>
            </a:r>
            <a:r>
              <a:rPr lang="ru-RU" sz="160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создание технологии урока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, т.е. системы взаимодействия учителя и учащихся. </a:t>
            </a:r>
          </a:p>
          <a:p>
            <a:pPr eaLnBrk="0" hangingPunct="0">
              <a:tabLst>
                <a:tab pos="1685925" algn="l"/>
              </a:tabLst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На этапе конструирования учитель создает</a:t>
            </a:r>
          </a:p>
          <a:p>
            <a:pPr eaLnBrk="0" hangingPunct="0">
              <a:tabLst>
                <a:tab pos="1685925" algn="l"/>
              </a:tabLst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документы – конспект урока и (или)</a:t>
            </a:r>
          </a:p>
          <a:p>
            <a:pPr eaLnBrk="0" hangingPunct="0">
              <a:tabLst>
                <a:tab pos="1685925" algn="l"/>
              </a:tabLst>
            </a:pPr>
            <a:r>
              <a:rPr lang="ru-RU" sz="2000" b="1">
                <a:latin typeface="Times New Roman" pitchFamily="18" charset="0"/>
                <a:cs typeface="Times New Roman" pitchFamily="18" charset="0"/>
              </a:rPr>
              <a:t>технологическую карту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, по которому</a:t>
            </a:r>
          </a:p>
          <a:p>
            <a:pPr eaLnBrk="0" hangingPunct="0">
              <a:tabLst>
                <a:tab pos="1685925" algn="l"/>
              </a:tabLst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 будет работать, решая поставленные задачи</a:t>
            </a:r>
          </a:p>
          <a:p>
            <a:pPr eaLnBrk="0" hangingPunct="0">
              <a:tabLst>
                <a:tab pos="1685925" algn="l"/>
              </a:tabLst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 и добиваясь получения основного результата</a:t>
            </a:r>
          </a:p>
          <a:p>
            <a:pPr eaLnBrk="0" hangingPunct="0">
              <a:tabLst>
                <a:tab pos="1685925" algn="l"/>
              </a:tabLst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 образования</a:t>
            </a:r>
          </a:p>
        </p:txBody>
      </p:sp>
      <p:pic>
        <p:nvPicPr>
          <p:cNvPr id="13316" name="Picture 2" descr="http://ldworks.wpengine.netdna-cdn.com/wp-content/uploads/2010/10/marketing-misconceptions.jpg"/>
          <p:cNvPicPr>
            <a:picLocks noChangeAspect="1" noChangeArrowheads="1"/>
          </p:cNvPicPr>
          <p:nvPr/>
        </p:nvPicPr>
        <p:blipFill>
          <a:blip r:embed="rId2" cstate="print"/>
          <a:srcRect l="10107" r="9039"/>
          <a:stretch>
            <a:fillRect/>
          </a:stretch>
        </p:blipFill>
        <p:spPr bwMode="auto">
          <a:xfrm>
            <a:off x="5868144" y="4581128"/>
            <a:ext cx="2601082" cy="1628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1508" name="Picture 4" descr="http://www.vn-web.ru/images/stories/razrabotk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5963" y="1484313"/>
            <a:ext cx="2817812" cy="2293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Oval 2"/>
          <p:cNvSpPr>
            <a:spLocks noChangeArrowheads="1"/>
          </p:cNvSpPr>
          <p:nvPr/>
        </p:nvSpPr>
        <p:spPr bwMode="auto">
          <a:xfrm>
            <a:off x="0" y="1412875"/>
            <a:ext cx="4643438" cy="30226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FF7C80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>
                <a:solidFill>
                  <a:srgbClr val="DC1712"/>
                </a:solidFill>
                <a:latin typeface="Times New Roman" pitchFamily="18" charset="0"/>
                <a:cs typeface="Times New Roman" pitchFamily="18" charset="0"/>
              </a:rPr>
              <a:t>Предметные</a:t>
            </a:r>
          </a:p>
          <a:p>
            <a:pPr algn="ctr"/>
            <a:r>
              <a:rPr lang="ru-RU" sz="1800">
                <a:latin typeface="Times New Roman" pitchFamily="18" charset="0"/>
                <a:cs typeface="Times New Roman" pitchFamily="18" charset="0"/>
              </a:rPr>
              <a:t>освоенный опыт </a:t>
            </a:r>
          </a:p>
          <a:p>
            <a:pPr algn="ctr"/>
            <a:r>
              <a:rPr lang="ru-RU" sz="1800">
                <a:latin typeface="Times New Roman" pitchFamily="18" charset="0"/>
                <a:cs typeface="Times New Roman" pitchFamily="18" charset="0"/>
              </a:rPr>
              <a:t>специфической для данной </a:t>
            </a:r>
          </a:p>
          <a:p>
            <a:pPr algn="ctr"/>
            <a:r>
              <a:rPr lang="ru-RU" sz="1800">
                <a:latin typeface="Times New Roman" pitchFamily="18" charset="0"/>
                <a:cs typeface="Times New Roman" pitchFamily="18" charset="0"/>
              </a:rPr>
              <a:t>предметной области </a:t>
            </a:r>
          </a:p>
          <a:p>
            <a:pPr algn="ctr"/>
            <a:r>
              <a:rPr lang="ru-RU" sz="1800">
                <a:latin typeface="Times New Roman" pitchFamily="18" charset="0"/>
                <a:cs typeface="Times New Roman" pitchFamily="18" charset="0"/>
              </a:rPr>
              <a:t> деятельности по получению нового </a:t>
            </a:r>
          </a:p>
          <a:p>
            <a:pPr algn="ctr"/>
            <a:r>
              <a:rPr lang="ru-RU" sz="1800">
                <a:latin typeface="Times New Roman" pitchFamily="18" charset="0"/>
                <a:cs typeface="Times New Roman" pitchFamily="18" charset="0"/>
              </a:rPr>
              <a:t>знания, его преобразованию и </a:t>
            </a:r>
          </a:p>
          <a:p>
            <a:pPr algn="ctr"/>
            <a:r>
              <a:rPr lang="ru-RU" sz="1800">
                <a:latin typeface="Times New Roman" pitchFamily="18" charset="0"/>
                <a:cs typeface="Times New Roman" pitchFamily="18" charset="0"/>
              </a:rPr>
              <a:t>применению, система основополагающих </a:t>
            </a:r>
          </a:p>
          <a:p>
            <a:pPr algn="ctr"/>
            <a:r>
              <a:rPr lang="ru-RU" sz="1800">
                <a:latin typeface="Times New Roman" pitchFamily="18" charset="0"/>
                <a:cs typeface="Times New Roman" pitchFamily="18" charset="0"/>
              </a:rPr>
              <a:t>элементов научного знания, лежащая </a:t>
            </a:r>
          </a:p>
          <a:p>
            <a:pPr algn="ctr"/>
            <a:r>
              <a:rPr lang="ru-RU" sz="1800">
                <a:latin typeface="Times New Roman" pitchFamily="18" charset="0"/>
                <a:cs typeface="Times New Roman" pitchFamily="18" charset="0"/>
              </a:rPr>
              <a:t>в основе научной </a:t>
            </a:r>
          </a:p>
          <a:p>
            <a:pPr algn="ctr"/>
            <a:r>
              <a:rPr lang="ru-RU" sz="1800">
                <a:latin typeface="Times New Roman" pitchFamily="18" charset="0"/>
                <a:cs typeface="Times New Roman" pitchFamily="18" charset="0"/>
              </a:rPr>
              <a:t>картины мира</a:t>
            </a:r>
            <a:endParaRPr lang="ru-RU" sz="1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0" name="Oval 3"/>
          <p:cNvSpPr>
            <a:spLocks noChangeArrowheads="1"/>
          </p:cNvSpPr>
          <p:nvPr/>
        </p:nvSpPr>
        <p:spPr bwMode="auto">
          <a:xfrm>
            <a:off x="4643438" y="1557338"/>
            <a:ext cx="4500562" cy="2881312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FFFF66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1800" b="1">
              <a:solidFill>
                <a:schemeClr val="bg2"/>
              </a:solidFill>
              <a:latin typeface="Verdana" pitchFamily="34" charset="0"/>
            </a:endParaRPr>
          </a:p>
          <a:p>
            <a:pPr algn="ctr"/>
            <a:r>
              <a:rPr lang="ru-RU" sz="2000" b="1">
                <a:solidFill>
                  <a:srgbClr val="DC1712"/>
                </a:solidFill>
                <a:latin typeface="Times New Roman" pitchFamily="18" charset="0"/>
                <a:cs typeface="Times New Roman" pitchFamily="18" charset="0"/>
              </a:rPr>
              <a:t>Метапредметные</a:t>
            </a:r>
          </a:p>
          <a:p>
            <a:pPr algn="ctr"/>
            <a:r>
              <a:rPr lang="ru-RU" sz="2000">
                <a:latin typeface="Times New Roman" pitchFamily="18" charset="0"/>
                <a:cs typeface="Times New Roman" pitchFamily="18" charset="0"/>
              </a:rPr>
              <a:t>освоенные  универсальные</a:t>
            </a:r>
          </a:p>
          <a:p>
            <a:pPr algn="ctr"/>
            <a:r>
              <a:rPr lang="ru-RU" sz="2000">
                <a:latin typeface="Times New Roman" pitchFamily="18" charset="0"/>
                <a:cs typeface="Times New Roman" pitchFamily="18" charset="0"/>
              </a:rPr>
              <a:t> учебные действия,  </a:t>
            </a:r>
          </a:p>
          <a:p>
            <a:pPr algn="ctr"/>
            <a:r>
              <a:rPr lang="ru-RU" sz="2000">
                <a:latin typeface="Times New Roman" pitchFamily="18" charset="0"/>
                <a:cs typeface="Times New Roman" pitchFamily="18" charset="0"/>
              </a:rPr>
              <a:t>обеспечивающие овладение </a:t>
            </a:r>
          </a:p>
          <a:p>
            <a:pPr algn="ctr"/>
            <a:r>
              <a:rPr lang="ru-RU" sz="2000">
                <a:latin typeface="Times New Roman" pitchFamily="18" charset="0"/>
                <a:cs typeface="Times New Roman" pitchFamily="18" charset="0"/>
              </a:rPr>
              <a:t>ключевыми компетенциями, </a:t>
            </a:r>
          </a:p>
          <a:p>
            <a:pPr algn="ctr"/>
            <a:r>
              <a:rPr lang="ru-RU" sz="2000">
                <a:latin typeface="Times New Roman" pitchFamily="18" charset="0"/>
                <a:cs typeface="Times New Roman" pitchFamily="18" charset="0"/>
              </a:rPr>
              <a:t>составляющими основу</a:t>
            </a:r>
          </a:p>
          <a:p>
            <a:pPr algn="ctr"/>
            <a:r>
              <a:rPr lang="ru-RU" sz="20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умения учиться, </a:t>
            </a:r>
          </a:p>
          <a:p>
            <a:pPr algn="ctr"/>
            <a:r>
              <a:rPr lang="ru-RU" sz="2000">
                <a:latin typeface="Times New Roman" pitchFamily="18" charset="0"/>
                <a:cs typeface="Times New Roman" pitchFamily="18" charset="0"/>
              </a:rPr>
              <a:t>и межпредметные </a:t>
            </a:r>
          </a:p>
          <a:p>
            <a:pPr algn="ctr"/>
            <a:r>
              <a:rPr lang="ru-RU" sz="2000">
                <a:latin typeface="Times New Roman" pitchFamily="18" charset="0"/>
                <a:cs typeface="Times New Roman" pitchFamily="18" charset="0"/>
              </a:rPr>
              <a:t>понятия.</a:t>
            </a:r>
          </a:p>
          <a:p>
            <a:pPr algn="ctr"/>
            <a:endParaRPr lang="ru-RU" sz="1800" b="1">
              <a:latin typeface="Verdana" pitchFamily="34" charset="0"/>
            </a:endParaRPr>
          </a:p>
        </p:txBody>
      </p:sp>
      <p:sp>
        <p:nvSpPr>
          <p:cNvPr id="83972" name="Oval 4"/>
          <p:cNvSpPr>
            <a:spLocks noChangeArrowheads="1"/>
          </p:cNvSpPr>
          <p:nvPr/>
        </p:nvSpPr>
        <p:spPr bwMode="auto">
          <a:xfrm flipH="1">
            <a:off x="900113" y="4292600"/>
            <a:ext cx="7632700" cy="216058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b="1" dirty="0">
              <a:solidFill>
                <a:schemeClr val="bg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DC1712"/>
                </a:solidFill>
                <a:latin typeface="Times New Roman" pitchFamily="18" charset="0"/>
                <a:cs typeface="Times New Roman" pitchFamily="18" charset="0"/>
              </a:rPr>
              <a:t>Личностные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готовность и способность обучающихся к саморазвитию,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мотивации к обучению и познанию, ценностные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установки обучающихся, социальные компетенции,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личностные качества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dirty="0"/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250825" y="733425"/>
            <a:ext cx="86423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400" b="1" u="sng">
                <a:latin typeface="Times New Roman" pitchFamily="18" charset="0"/>
                <a:cs typeface="Times New Roman" pitchFamily="18" charset="0"/>
              </a:rPr>
              <a:t>Результаты освоения основных образовательных программ</a:t>
            </a:r>
            <a:endParaRPr lang="ru-RU" sz="1800" b="1" u="sn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974" name="Rectangle 6"/>
          <p:cNvSpPr>
            <a:spLocks noChangeArrowheads="1"/>
          </p:cNvSpPr>
          <p:nvPr/>
        </p:nvSpPr>
        <p:spPr bwMode="auto">
          <a:xfrm>
            <a:off x="0" y="558958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>
              <a:solidFill>
                <a:srgbClr val="3F400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83976" name="Rectangle 8"/>
          <p:cNvSpPr>
            <a:spLocks noChangeArrowheads="1"/>
          </p:cNvSpPr>
          <p:nvPr/>
        </p:nvSpPr>
        <p:spPr bwMode="auto">
          <a:xfrm>
            <a:off x="2143125" y="214313"/>
            <a:ext cx="4929188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ФГОС НОО</a:t>
            </a: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2484438" y="692150"/>
            <a:ext cx="4319587" cy="129698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Документация урока</a:t>
            </a:r>
            <a:endParaRPr lang="ru-RU" sz="28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3850" y="3429000"/>
            <a:ext cx="4032250" cy="158432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Технологическая карта урока</a:t>
            </a:r>
            <a:r>
              <a:rPr lang="ru-RU" sz="2800" dirty="0"/>
              <a:t> 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787900" y="3357563"/>
            <a:ext cx="4105275" cy="165576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План-конспект урока </a:t>
            </a:r>
            <a:endParaRPr lang="ru-RU" sz="2800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 flipH="1">
            <a:off x="2700338" y="1989138"/>
            <a:ext cx="1079500" cy="14398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148263" y="1989138"/>
            <a:ext cx="1008062" cy="13684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486</TotalTime>
  <Words>642</Words>
  <Application>Microsoft Office PowerPoint</Application>
  <PresentationFormat>Экран (4:3)</PresentationFormat>
  <Paragraphs>204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7" baseType="lpstr">
      <vt:lpstr>Arial</vt:lpstr>
      <vt:lpstr>Times New Roman</vt:lpstr>
      <vt:lpstr>Wingdings</vt:lpstr>
      <vt:lpstr>Calibri</vt:lpstr>
      <vt:lpstr>Arial Black</vt:lpstr>
      <vt:lpstr>Arial Unicode MS</vt:lpstr>
      <vt:lpstr>Verdana</vt:lpstr>
      <vt:lpstr>Wingdings 2</vt:lpstr>
      <vt:lpstr>Пиксел</vt:lpstr>
      <vt:lpstr>    Структура поурочного                 планирования  в  рамках     ФГОС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Этапы конструирования урока</vt:lpstr>
      <vt:lpstr>Слайд 11</vt:lpstr>
      <vt:lpstr>Структура технологической карты</vt:lpstr>
      <vt:lpstr>Слайд 13</vt:lpstr>
      <vt:lpstr>Слайд 14</vt:lpstr>
      <vt:lpstr>Цель</vt:lpstr>
      <vt:lpstr>Задача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поурочного планирования в рамках ФГОС</dc:title>
  <dc:creator>Таня</dc:creator>
  <cp:lastModifiedBy>user</cp:lastModifiedBy>
  <cp:revision>32</cp:revision>
  <dcterms:created xsi:type="dcterms:W3CDTF">2014-03-02T16:44:58Z</dcterms:created>
  <dcterms:modified xsi:type="dcterms:W3CDTF">2015-06-16T20:30:21Z</dcterms:modified>
</cp:coreProperties>
</file>